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removePersonalInfoOnSave="1" saveSubsetFonts="1">
  <p:sldMasterIdLst>
    <p:sldMasterId id="2147485448" r:id="rId1"/>
  </p:sldMasterIdLst>
  <p:notesMasterIdLst>
    <p:notesMasterId r:id="rId31"/>
  </p:notesMasterIdLst>
  <p:handoutMasterIdLst>
    <p:handoutMasterId r:id="rId32"/>
  </p:handoutMasterIdLst>
  <p:sldIdLst>
    <p:sldId id="361" r:id="rId2"/>
    <p:sldId id="503" r:id="rId3"/>
    <p:sldId id="507" r:id="rId4"/>
    <p:sldId id="518" r:id="rId5"/>
    <p:sldId id="571" r:id="rId6"/>
    <p:sldId id="572" r:id="rId7"/>
    <p:sldId id="568" r:id="rId8"/>
    <p:sldId id="569" r:id="rId9"/>
    <p:sldId id="654" r:id="rId10"/>
    <p:sldId id="576" r:id="rId11"/>
    <p:sldId id="298" r:id="rId12"/>
    <p:sldId id="606" r:id="rId13"/>
    <p:sldId id="664" r:id="rId14"/>
    <p:sldId id="665" r:id="rId15"/>
    <p:sldId id="666" r:id="rId16"/>
    <p:sldId id="570" r:id="rId17"/>
    <p:sldId id="419" r:id="rId18"/>
    <p:sldId id="420" r:id="rId19"/>
    <p:sldId id="598" r:id="rId20"/>
    <p:sldId id="668" r:id="rId21"/>
    <p:sldId id="594" r:id="rId22"/>
    <p:sldId id="592" r:id="rId23"/>
    <p:sldId id="671" r:id="rId24"/>
    <p:sldId id="652" r:id="rId25"/>
    <p:sldId id="651" r:id="rId26"/>
    <p:sldId id="653" r:id="rId27"/>
    <p:sldId id="655" r:id="rId28"/>
    <p:sldId id="638" r:id="rId29"/>
    <p:sldId id="670" r:id="rId30"/>
  </p:sldIdLst>
  <p:sldSz cx="12192000" cy="6858000"/>
  <p:notesSz cx="7102475" cy="9388475"/>
  <p:custDataLst>
    <p:tags r:id="rId3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Author" initials="A" lastIdx="71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CC0000"/>
    <a:srgbClr val="0000FF"/>
    <a:srgbClr val="3366CC"/>
    <a:srgbClr val="FF6699"/>
    <a:srgbClr val="FF0000"/>
    <a:srgbClr val="FF3300"/>
    <a:srgbClr val="CCCC00"/>
    <a:srgbClr val="00009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839" autoAdjust="0"/>
    <p:restoredTop sz="78000" autoAdjust="0"/>
  </p:normalViewPr>
  <p:slideViewPr>
    <p:cSldViewPr>
      <p:cViewPr varScale="1">
        <p:scale>
          <a:sx n="102" d="100"/>
          <a:sy n="102" d="100"/>
        </p:scale>
        <p:origin x="-1312" y="-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00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096" y="96"/>
      </p:cViewPr>
      <p:guideLst>
        <p:guide orient="horz" pos="2957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tags" Target="tags/tag1.xml"/><Relationship Id="rId35" Type="http://schemas.openxmlformats.org/officeDocument/2006/relationships/commentAuthors" Target="commentAuthors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633" cy="46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5" rIns="94229" bIns="471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237" y="0"/>
            <a:ext cx="3077633" cy="46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5" rIns="94229" bIns="471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72D5862-0136-4801-9E19-7F83DD6858AC}" type="datetimeFigureOut">
              <a:rPr lang="en-US" altLang="en-US">
                <a:cs typeface="Calibri" panose="020F0502020204030204" pitchFamily="34" charset="0"/>
              </a:rPr>
              <a:pPr>
                <a:defRPr/>
              </a:pPr>
              <a:t>10/8/18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70"/>
            <a:ext cx="3077633" cy="46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5" rIns="94229" bIns="471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237" y="8917770"/>
            <a:ext cx="3077633" cy="46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5" rIns="94229" bIns="471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648C911-1B8C-4215-BE4D-72DA61D58A58}" type="slidenum">
              <a:rPr lang="en-US" altLang="en-US">
                <a:cs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2737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633" cy="46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5" rIns="94229" bIns="471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237" y="0"/>
            <a:ext cx="3077633" cy="46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5" rIns="94229" bIns="471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2275" y="704850"/>
            <a:ext cx="62579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06" y="4458886"/>
            <a:ext cx="5683264" cy="422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5" rIns="94229" bIns="47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770"/>
            <a:ext cx="3077633" cy="46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5" rIns="94229" bIns="471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237" y="8917770"/>
            <a:ext cx="3077633" cy="46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5" rIns="94229" bIns="471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799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1pPr>
    <a:lvl2pPr marL="6286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2pPr>
    <a:lvl3pPr marL="10858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3pPr>
    <a:lvl4pPr marL="15430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4pPr>
    <a:lvl5pPr marL="20002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 txBox="1">
            <a:spLocks noGrp="1" noChangeArrowheads="1"/>
          </p:cNvSpPr>
          <p:nvPr/>
        </p:nvSpPr>
        <p:spPr bwMode="auto">
          <a:xfrm>
            <a:off x="4023237" y="8917770"/>
            <a:ext cx="3077633" cy="46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229" tIns="47115" rIns="94229" bIns="47115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04D9CB6-61AF-4688-B91A-C8728045491D}" type="slidenum">
              <a:rPr lang="en-US" altLang="en-US"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For basis of gifted property or inherited</a:t>
            </a:r>
            <a:r>
              <a:rPr lang="en-US" baseline="0" dirty="0" smtClean="0"/>
              <a:t> property, refer to the Capital Gain lesson</a:t>
            </a:r>
            <a:endParaRPr lang="en-US" dirty="0" smtClean="0"/>
          </a:p>
          <a:p>
            <a:r>
              <a:rPr lang="en-US" dirty="0" smtClean="0"/>
              <a:t>Comprehensive</a:t>
            </a:r>
            <a:r>
              <a:rPr lang="en-US" baseline="0" dirty="0" smtClean="0"/>
              <a:t> topics at the end of this lesson include</a:t>
            </a:r>
            <a:endParaRPr lang="en-US" dirty="0" smtClean="0"/>
          </a:p>
          <a:p>
            <a:pPr lvl="1"/>
            <a:r>
              <a:rPr lang="en-US" dirty="0" smtClean="0"/>
              <a:t>Basis for surviving spouse</a:t>
            </a:r>
          </a:p>
          <a:p>
            <a:pPr lvl="1"/>
            <a:r>
              <a:rPr lang="en-US" dirty="0" smtClean="0"/>
              <a:t>Special rules for surviving spouse</a:t>
            </a:r>
          </a:p>
          <a:p>
            <a:pPr lvl="1"/>
            <a:r>
              <a:rPr lang="en-US" dirty="0" smtClean="0"/>
              <a:t>Reduced exclusion</a:t>
            </a:r>
          </a:p>
          <a:p>
            <a:pPr lvl="1"/>
            <a:r>
              <a:rPr lang="en-US" dirty="0" smtClean="0"/>
              <a:t>Suspension</a:t>
            </a:r>
            <a:r>
              <a:rPr lang="en-US" baseline="0" dirty="0" smtClean="0"/>
              <a:t> of 5-year test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7163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3113" indent="-173113">
              <a:buFontTx/>
              <a:buChar char="•"/>
            </a:pPr>
            <a:r>
              <a:rPr lang="en-US" altLang="en-US" b="1" dirty="0"/>
              <a:t>If not eligible for maximum exclusion, the most they can claim is the total of the maximum exclusions each would qualify for if not married and the amounts were figured separately</a:t>
            </a:r>
          </a:p>
          <a:p>
            <a:pPr marL="173113" indent="-173113">
              <a:buFontTx/>
              <a:buChar char="•"/>
            </a:pPr>
            <a:r>
              <a:rPr lang="en-US" altLang="en-US" b="1" dirty="0"/>
              <a:t>For this purpose, each spouse is treated as owning the property during the period that either spouse owned the property</a:t>
            </a:r>
          </a:p>
          <a:p>
            <a:pPr marL="173113" indent="-173113">
              <a:buFontTx/>
              <a:buChar char="•"/>
            </a:pPr>
            <a:r>
              <a:rPr lang="en-US" altLang="en-US" b="1" dirty="0"/>
              <a:t>This calculation is out of scope </a:t>
            </a:r>
          </a:p>
        </p:txBody>
      </p:sp>
      <p:sp>
        <p:nvSpPr>
          <p:cNvPr id="217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0157" indent="-288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408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5722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7735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38992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062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2261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2389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798E5FD-2864-4836-9370-184F5A5CADCB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7379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aseline="0" dirty="0" smtClean="0"/>
              <a:t>Taxpayers should examine closing documents for possible inclusion of 1099-S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1675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2905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/>
              <a:t>Comprehensive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0399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/>
              <a:t>Comprehensive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8241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/>
              <a:t>Comprehensive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1643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/>
              <a:t>Comprehensive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76233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79126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58898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3113" indent="-173113">
              <a:buFontTx/>
              <a:buChar char="•"/>
            </a:pPr>
            <a:endParaRPr lang="en-US" altLang="en-US" b="1" strike="noStrike" dirty="0"/>
          </a:p>
        </p:txBody>
      </p:sp>
      <p:sp>
        <p:nvSpPr>
          <p:cNvPr id="211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0157" indent="-288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408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5722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7735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38992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062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2261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2389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0B90168B-D9DE-49FF-B3C5-5AC5A785008A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961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6319" indent="-176319">
              <a:buFontTx/>
              <a:buChar char="•"/>
            </a:pPr>
            <a:r>
              <a:rPr lang="en-US" altLang="en-US" b="1" dirty="0"/>
              <a:t>Home could be sale of inherited home or a vacation home. As long as was a residence, not a rental or business it would be in scope.</a:t>
            </a:r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64583" indent="-2933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76528" indent="-2340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47780" indent="-2340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19032" indent="-2340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80667" indent="-234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42302" indent="-234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03937" indent="-234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65572" indent="-234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F1A7C557-1BEF-48B1-A81B-B106175E9623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3537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strike="noStrike" baseline="0" dirty="0" smtClean="0">
                <a:solidFill>
                  <a:srgbClr val="FF0000"/>
                </a:solidFill>
              </a:rPr>
              <a:t>The TaxSlayer worksheet calls for many details and can be confusing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strike="noStrike" baseline="0" dirty="0" smtClean="0">
                <a:solidFill>
                  <a:srgbClr val="FF0000"/>
                </a:solidFill>
              </a:rPr>
              <a:t>If taxpayer has already computed sales price (gross as per 1099-S) and basis, including selling expenses, probably easier to enter directly in capital gain input form</a:t>
            </a:r>
            <a:endParaRPr lang="en-US" altLang="en-US" b="1" strike="noStrike" baseline="0" dirty="0">
              <a:solidFill>
                <a:srgbClr val="FF0000"/>
              </a:solidFill>
            </a:endParaRPr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0157" indent="-288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408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5722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7735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38992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062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2261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2389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199C12DE-85BA-43D3-9084-44FB106F862A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71693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05225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09263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basis of gifted property or inherited</a:t>
            </a:r>
            <a:r>
              <a:rPr lang="en-US" baseline="0" dirty="0" smtClean="0"/>
              <a:t> property, refer to the Capital Gain lesson</a:t>
            </a:r>
            <a:endParaRPr lang="en-US" dirty="0" smtClean="0"/>
          </a:p>
          <a:p>
            <a:r>
              <a:rPr lang="en-US" dirty="0" smtClean="0"/>
              <a:t>Comprehensive</a:t>
            </a:r>
            <a:r>
              <a:rPr lang="en-US" baseline="0" dirty="0" smtClean="0"/>
              <a:t> topics include</a:t>
            </a:r>
            <a:endParaRPr lang="en-US" dirty="0" smtClean="0"/>
          </a:p>
          <a:p>
            <a:pPr lvl="1"/>
            <a:r>
              <a:rPr lang="en-US" dirty="0" smtClean="0"/>
              <a:t>Basis for surviving spouse</a:t>
            </a:r>
          </a:p>
          <a:p>
            <a:pPr lvl="1"/>
            <a:r>
              <a:rPr lang="en-US" dirty="0" smtClean="0"/>
              <a:t>Special rules for surviving spouse</a:t>
            </a:r>
          </a:p>
          <a:p>
            <a:pPr lvl="1"/>
            <a:r>
              <a:rPr lang="en-US" dirty="0" smtClean="0"/>
              <a:t>Reduced exclusion</a:t>
            </a:r>
          </a:p>
          <a:p>
            <a:pPr lvl="1"/>
            <a:r>
              <a:rPr lang="en-US" dirty="0" smtClean="0"/>
              <a:t>Suspension</a:t>
            </a:r>
            <a:r>
              <a:rPr lang="en-US" baseline="0" dirty="0" smtClean="0"/>
              <a:t> of 5-year test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08217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219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/>
              <a:t>Comprehensive</a:t>
            </a:r>
          </a:p>
          <a:p>
            <a:r>
              <a:rPr lang="en-US" altLang="en-US" b="1" dirty="0" smtClean="0"/>
              <a:t>Depending </a:t>
            </a:r>
            <a:r>
              <a:rPr lang="en-US" altLang="en-US" b="1" dirty="0"/>
              <a:t>on your state:</a:t>
            </a:r>
          </a:p>
          <a:p>
            <a:pPr>
              <a:buFontTx/>
              <a:buChar char="•"/>
            </a:pPr>
            <a:r>
              <a:rPr lang="en-US" altLang="en-US" b="1" dirty="0"/>
              <a:t>Separate property</a:t>
            </a:r>
          </a:p>
          <a:p>
            <a:pPr marL="634748" lvl="1" indent="-173113">
              <a:buFontTx/>
              <a:buChar char="•"/>
            </a:pPr>
            <a:r>
              <a:rPr lang="en-US" altLang="en-US" b="1" dirty="0"/>
              <a:t>Surviving spouse gets a stepped up basis for decedent’s half</a:t>
            </a:r>
          </a:p>
          <a:p>
            <a:pPr marL="634748" lvl="1" indent="-173113">
              <a:buFontTx/>
              <a:buChar char="•"/>
            </a:pPr>
            <a:r>
              <a:rPr lang="en-US" altLang="en-US" b="1" dirty="0"/>
              <a:t>E.g. cost $25,000</a:t>
            </a:r>
          </a:p>
          <a:p>
            <a:pPr marL="634748" lvl="1" indent="-173113">
              <a:buFontTx/>
              <a:buChar char="•"/>
            </a:pPr>
            <a:r>
              <a:rPr lang="en-US" altLang="en-US" b="1" dirty="0"/>
              <a:t>Fair market value (FMV) at date of death (DoD) $80,000</a:t>
            </a:r>
          </a:p>
          <a:p>
            <a:pPr marL="634748" lvl="1" indent="-173113">
              <a:buFontTx/>
              <a:buChar char="•"/>
            </a:pPr>
            <a:r>
              <a:rPr lang="en-US" altLang="en-US" b="1" dirty="0"/>
              <a:t>Basis to survivor ½ of $25,000 cost = $12,500 plus ½ of FMV at DoD $40,000 = $52,500</a:t>
            </a:r>
          </a:p>
          <a:p>
            <a:pPr>
              <a:buFontTx/>
              <a:buChar char="•"/>
            </a:pPr>
            <a:r>
              <a:rPr lang="en-US" altLang="en-US" b="1" dirty="0"/>
              <a:t>Community property</a:t>
            </a:r>
          </a:p>
          <a:p>
            <a:pPr marL="634748" lvl="1" indent="-173113">
              <a:buFontTx/>
              <a:buChar char="•"/>
            </a:pPr>
            <a:r>
              <a:rPr lang="en-US" altLang="en-US" b="1" dirty="0"/>
              <a:t>Property must have been titled as “community property”</a:t>
            </a:r>
          </a:p>
          <a:p>
            <a:pPr marL="634748" lvl="1" indent="-173113">
              <a:buFontTx/>
              <a:buChar char="•"/>
            </a:pPr>
            <a:r>
              <a:rPr lang="en-US" altLang="en-US" b="1" dirty="0"/>
              <a:t>Basis of entire property is stepped up to FMV at </a:t>
            </a:r>
            <a:r>
              <a:rPr lang="en-US" altLang="en-US" b="1" dirty="0" err="1"/>
              <a:t>Dod</a:t>
            </a:r>
            <a:endParaRPr lang="en-US" altLang="en-US" b="1" dirty="0"/>
          </a:p>
          <a:p>
            <a:pPr marL="634748" lvl="1" indent="-173113">
              <a:buFontTx/>
              <a:buChar char="•"/>
            </a:pPr>
            <a:r>
              <a:rPr lang="en-US" altLang="en-US" b="1" dirty="0"/>
              <a:t>In same example, survivor’s basis would be $80,000</a:t>
            </a:r>
          </a:p>
        </p:txBody>
      </p:sp>
      <p:sp>
        <p:nvSpPr>
          <p:cNvPr id="219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0157" indent="-288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408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5722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7735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38992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062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2261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2389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1D2D587-9166-4A27-9DE2-DCD3E5469E4F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78376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b="1" dirty="0"/>
              <a:t>Clarify</a:t>
            </a:r>
          </a:p>
          <a:p>
            <a:pPr marL="173113" indent="-173113">
              <a:buFont typeface="Arial" panose="020B0604020202020204" pitchFamily="34" charset="0"/>
              <a:buChar char="•"/>
              <a:defRPr/>
            </a:pPr>
            <a:r>
              <a:rPr lang="en-US" b="1" dirty="0"/>
              <a:t>This is different than the qualifying widow(er) with child status</a:t>
            </a:r>
          </a:p>
        </p:txBody>
      </p:sp>
      <p:sp>
        <p:nvSpPr>
          <p:cNvPr id="218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0157" indent="-288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408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5722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7735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38992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062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2261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2389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53A927B-A87A-4366-AE8E-D2363BDB85F0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60000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Possible reduced exclusion? See </a:t>
            </a:r>
            <a:r>
              <a:rPr lang="en-US" b="1" dirty="0"/>
              <a:t>Pub 523 “Selling Your Home” page 6 Figuring Gain or Loss </a:t>
            </a:r>
            <a:r>
              <a:rPr lang="en-US" dirty="0"/>
              <a:t>and go through the </a:t>
            </a:r>
            <a:r>
              <a:rPr lang="en-US" b="1" dirty="0"/>
              <a:t>How to Figure Your Gain or Loss Worksheet</a:t>
            </a:r>
            <a:r>
              <a:rPr lang="en-US" b="0" dirty="0"/>
              <a:t> to determine if any basis adjustments might be necessary.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55857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Comprehensive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44843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25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50157" indent="-288522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54087" indent="-230817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15722" indent="-230817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77357" indent="-230817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38992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3000626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62261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923896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08CA05B7-9FB2-4B7B-93D1-34601141FC66}" type="slidenum">
              <a:rPr lang="en-US" altLang="en-US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pPr/>
              <a:t>28</a:t>
            </a:fld>
            <a:endParaRPr lang="en-US" altLang="en-US" dirty="0">
              <a:solidFill>
                <a:srgbClr val="000000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3239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en-US" b="1" dirty="0"/>
              <a:t>Emphasize</a:t>
            </a:r>
          </a:p>
          <a:p>
            <a:pPr marL="176319" indent="-176319">
              <a:buFontTx/>
              <a:buChar char="•"/>
              <a:defRPr/>
            </a:pPr>
            <a:r>
              <a:rPr lang="en-US" altLang="en-US" b="1" dirty="0"/>
              <a:t>If home was ever rented out or used in business (except simplified home office deduction or the 15 days or less rental exclusion), out of scope</a:t>
            </a:r>
          </a:p>
          <a:p>
            <a:pPr marL="176319" indent="-176319">
              <a:buFontTx/>
              <a:buChar char="•"/>
              <a:defRPr/>
            </a:pPr>
            <a:r>
              <a:rPr lang="en-US" altLang="en-US" b="1" dirty="0"/>
              <a:t>Taxpayer needs to determine the net sales price</a:t>
            </a:r>
          </a:p>
          <a:p>
            <a:pPr marL="176319" indent="-176319">
              <a:buFontTx/>
              <a:buChar char="•"/>
              <a:defRPr/>
            </a:pPr>
            <a:r>
              <a:rPr lang="en-US" altLang="en-US" b="1" dirty="0" smtClean="0"/>
              <a:t>Taxpayer </a:t>
            </a:r>
            <a:r>
              <a:rPr lang="en-US" altLang="en-US" b="1" dirty="0"/>
              <a:t>needs to determine total cost of their home, including improvements</a:t>
            </a:r>
          </a:p>
          <a:p>
            <a:pPr marL="176319" indent="-176319">
              <a:buFontTx/>
              <a:buChar char="•"/>
              <a:defRPr/>
            </a:pPr>
            <a:r>
              <a:rPr lang="en-US" altLang="en-US" b="1" dirty="0"/>
              <a:t>If the taxpayer does not have this information, they will need to compile it and return another day</a:t>
            </a:r>
          </a:p>
          <a:p>
            <a:pPr marL="637954" lvl="1" indent="-176319">
              <a:buFontTx/>
              <a:buChar char="•"/>
              <a:defRPr/>
            </a:pPr>
            <a:r>
              <a:rPr lang="en-US" altLang="en-US" b="1" dirty="0"/>
              <a:t>Taxpayer can refer to IRS Pub 523 Selling Your Home for more information</a:t>
            </a:r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64583" indent="-2933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76528" indent="-2340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47780" indent="-2340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19032" indent="-2340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80667" indent="-234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42302" indent="-234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03937" indent="-234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65572" indent="-234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3E9AA3B2-725E-43B6-8F85-1E344D047C3B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4459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0157" indent="-288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408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5722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7735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38992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062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2261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2389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988CE432-7C8D-4F0D-A074-6058E360DA39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3113" indent="-173113" eaLnBrk="1" hangingPunct="1">
              <a:buFontTx/>
              <a:buChar char="•"/>
            </a:pPr>
            <a:r>
              <a:rPr lang="en-US" altLang="en-US" b="1" dirty="0"/>
              <a:t>A home includes any property used as a residence</a:t>
            </a:r>
          </a:p>
          <a:p>
            <a:pPr marL="634748" lvl="1" indent="-173113" eaLnBrk="1" hangingPunct="1">
              <a:buFontTx/>
              <a:buChar char="•"/>
            </a:pPr>
            <a:r>
              <a:rPr lang="en-US" altLang="en-US" b="1" dirty="0"/>
              <a:t>Second home</a:t>
            </a:r>
          </a:p>
          <a:p>
            <a:pPr marL="634748" lvl="1" indent="-173113" eaLnBrk="1" hangingPunct="1">
              <a:buFontTx/>
              <a:buChar char="•"/>
            </a:pPr>
            <a:r>
              <a:rPr lang="en-US" altLang="en-US" b="1" dirty="0"/>
              <a:t>House boat</a:t>
            </a:r>
          </a:p>
          <a:p>
            <a:pPr marL="634748" lvl="1" indent="-173113" eaLnBrk="1" hangingPunct="1">
              <a:buFontTx/>
              <a:buChar char="•"/>
            </a:pPr>
            <a:r>
              <a:rPr lang="en-US" altLang="en-US" b="1" dirty="0"/>
              <a:t>Mobile home</a:t>
            </a:r>
          </a:p>
          <a:p>
            <a:pPr marL="173113" indent="-173113" eaLnBrk="1" hangingPunct="1">
              <a:buFontTx/>
              <a:buChar char="•"/>
            </a:pPr>
            <a:r>
              <a:rPr lang="en-US" altLang="en-US" b="1" dirty="0"/>
              <a:t>See Pub 544 Chapter 2, Capital Assets Defined for detail of IRS treatment.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6093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0157" indent="-288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408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5722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7735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38992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062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2261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2389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F4FCF72F-C1A3-42EC-B89D-03935D0FA7A5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4678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2947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3620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257925" cy="3521075"/>
          </a:xfrm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3113" indent="-173113">
              <a:buFontTx/>
              <a:buChar char="•"/>
            </a:pPr>
            <a:r>
              <a:rPr lang="en-US" altLang="en-US" b="1" dirty="0"/>
              <a:t>Two years defined as: 24 full months or 730 days (365 x 2)</a:t>
            </a:r>
          </a:p>
          <a:p>
            <a:pPr marL="173113" indent="-173113">
              <a:buFontTx/>
              <a:buChar char="•"/>
            </a:pPr>
            <a:r>
              <a:rPr lang="en-US" altLang="en-US" b="1" dirty="0"/>
              <a:t>Ownership and use tests can be met during different two-year periods</a:t>
            </a:r>
          </a:p>
          <a:p>
            <a:pPr marL="173113" indent="-173113">
              <a:buFontTx/>
              <a:buChar char="•"/>
            </a:pPr>
            <a:r>
              <a:rPr lang="en-US" altLang="en-US" b="1" dirty="0"/>
              <a:t>However, a taxpayer must meet both tests during the five-year period ending on the date of the </a:t>
            </a:r>
            <a:r>
              <a:rPr lang="en-US" altLang="en-US" b="1" dirty="0" smtClean="0"/>
              <a:t>sale</a:t>
            </a:r>
          </a:p>
          <a:p>
            <a:pPr marL="173113" indent="-173113">
              <a:buFontTx/>
              <a:buChar char="•"/>
            </a:pPr>
            <a:r>
              <a:rPr lang="en-US" altLang="en-US" b="1" dirty="0" smtClean="0"/>
              <a:t>See Comprehensive Topics for</a:t>
            </a:r>
            <a:r>
              <a:rPr lang="en-US" altLang="en-US" b="1" baseline="0" dirty="0" smtClean="0"/>
              <a:t> suspension of the 5-year test period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7306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607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57326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48048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BE4F7-DCB8-4ACD-A6EC-23AFDF625CF6}" type="datetime1">
              <a:rPr lang="en-US" smtClean="0"/>
              <a:pPr/>
              <a:t>10/8/18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B13C1-7BED-424B-AEB8-D7445DD9DDA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136415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ACCCB-550A-4635-B2DA-AF70C20F0E23}" type="datetime1">
              <a:rPr lang="en-US" smtClean="0"/>
              <a:pPr/>
              <a:t>10/8/18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B13C1-7BED-424B-AEB8-D7445DD9DDA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9417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9A2B13C1-7BED-424B-AEB8-D7445DD9DDA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2646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2723-CDB1-4EDE-8619-B04D1EE6F671}" type="datetime1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C3BAD6-F254-4C68-AFB5-6EB753C7FFB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90580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EE89-0B13-4DD6-9638-E101C650B80A}" type="datetime1">
              <a:rPr lang="en-US" smtClean="0"/>
              <a:pPr/>
              <a:t>10/8/18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2D87E-0766-4C80-ACCC-D841EDFB63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212815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58FE-F1BC-4381-99AC-1568ADB981C7}" type="datetime1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pPr>
              <a:defRPr/>
            </a:pPr>
            <a:fld id="{9A2B13C1-7BED-424B-AEB8-D7445DD9DDA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22162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32414-28AC-4FA9-B728-92486794E8C4}" type="datetime1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2B13C1-7BED-424B-AEB8-D7445DD9DDA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433788" y="6174258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433787" y="6174258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49" r:id="rId1"/>
    <p:sldLayoutId id="2147485450" r:id="rId2"/>
    <p:sldLayoutId id="2147485451" r:id="rId3"/>
    <p:sldLayoutId id="2147485452" r:id="rId4"/>
    <p:sldLayoutId id="2147485453" r:id="rId5"/>
    <p:sldLayoutId id="2147485454" r:id="rId6"/>
    <p:sldLayoutId id="2147485455" r:id="rId7"/>
    <p:sldLayoutId id="2147485456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pos="1067" userDrawn="1">
          <p15:clr>
            <a:srgbClr val="F26B43"/>
          </p15:clr>
        </p15:guide>
        <p15:guide id="2" pos="683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512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Help-&amp;-Resources/Tools-&amp;-FAQs/FAQs-for-Individuals/Frequently-Asked-Tax-Questions-&amp;-Answers/Capital-Gains,-Losses,-and-Sale-of-Home/Losses-(Homes,-Stocks,-Other-Property)/Losses-(Homes,-Stocks,-Other-Property)" TargetMode="External"/><Relationship Id="rId4" Type="http://schemas.openxmlformats.org/officeDocument/2006/relationships/hyperlink" Target="http://www.irs.gov/taxtopics/tc409.html" TargetMode="External"/><Relationship Id="rId5" Type="http://schemas.openxmlformats.org/officeDocument/2006/relationships/hyperlink" Target="http://www.irs.gov/uac/Ten-Important-Facts-About-Capital-Gains-and-Losses" TargetMode="External"/><Relationship Id="rId6" Type="http://schemas.openxmlformats.org/officeDocument/2006/relationships/hyperlink" Target="http://www.irs.gov/Businesses/Small-Businesses-&amp;-Self-Employed/Sale-of-Residence-Real-Estate-Tax-Tips" TargetMode="External"/><Relationship Id="rId7" Type="http://schemas.openxmlformats.org/officeDocument/2006/relationships/hyperlink" Target="https://www.irs.gov/pub/irs-pdf/p523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	</a:t>
            </a:r>
            <a:r>
              <a:rPr lang="en-US" altLang="en-US" dirty="0" smtClean="0"/>
              <a:t>Pub </a:t>
            </a:r>
            <a:r>
              <a:rPr lang="en-US" altLang="en-US" dirty="0"/>
              <a:t>4012 – </a:t>
            </a:r>
            <a:r>
              <a:rPr lang="en-US" altLang="en-US" dirty="0" smtClean="0"/>
              <a:t>Tab D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	Pub 4491 </a:t>
            </a:r>
            <a:r>
              <a:rPr lang="en-US" altLang="en-US" dirty="0" smtClean="0"/>
              <a:t>– Lesson </a:t>
            </a:r>
            <a:r>
              <a:rPr lang="en-US" altLang="en-US" dirty="0"/>
              <a:t>11</a:t>
            </a:r>
          </a:p>
        </p:txBody>
      </p:sp>
      <p:sp>
        <p:nvSpPr>
          <p:cNvPr id="10242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Sale of Personal Residence</a:t>
            </a:r>
            <a:endParaRPr lang="en-US" alt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EE4B73E-AF28-4B74-996F-84AA7E358B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0752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Married taxpayers’ $500,000 exclusion</a:t>
            </a:r>
          </a:p>
          <a:p>
            <a:pPr lvl="1"/>
            <a:r>
              <a:rPr lang="en-US" altLang="en-US" dirty="0"/>
              <a:t>Must file joint return </a:t>
            </a:r>
          </a:p>
          <a:p>
            <a:pPr lvl="1"/>
            <a:r>
              <a:rPr lang="en-US" altLang="en-US" dirty="0"/>
              <a:t>Either spouse meets ownership test </a:t>
            </a:r>
          </a:p>
          <a:p>
            <a:pPr lvl="1"/>
            <a:r>
              <a:rPr lang="en-US" altLang="en-US" dirty="0"/>
              <a:t>Both individuals meet use test </a:t>
            </a:r>
          </a:p>
          <a:p>
            <a:pPr lvl="1"/>
            <a:r>
              <a:rPr lang="en-US" altLang="en-US" dirty="0"/>
              <a:t>Neither one excluded gain in two years before sale of current home</a:t>
            </a:r>
          </a:p>
          <a:p>
            <a:r>
              <a:rPr lang="en-US" altLang="en-US" dirty="0"/>
              <a:t>Otherwise, </a:t>
            </a:r>
            <a:r>
              <a:rPr lang="en-US" altLang="en-US" dirty="0" smtClean="0"/>
              <a:t>apply the tests </a:t>
            </a:r>
            <a:r>
              <a:rPr lang="en-US" altLang="en-US" dirty="0"/>
              <a:t>to see if one spouse qualifies for $250,000 exclusion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363198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Sale of Main Home </a:t>
            </a:r>
            <a:r>
              <a:rPr lang="en-US" altLang="en-US" dirty="0" smtClean="0"/>
              <a:t>– Married </a:t>
            </a:r>
            <a:r>
              <a:rPr lang="en-US" altLang="en-US" dirty="0"/>
              <a:t>Taxpayers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EAD128F-8574-4DAD-98D7-3EC0AB1FEA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1162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Report on tax return if</a:t>
            </a:r>
          </a:p>
          <a:p>
            <a:pPr lvl="1"/>
            <a:r>
              <a:rPr lang="en-US" altLang="en-US" dirty="0"/>
              <a:t>Any part of gain is taxable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Received Form </a:t>
            </a:r>
            <a:r>
              <a:rPr lang="en-US" altLang="en-US" dirty="0"/>
              <a:t>1099-</a:t>
            </a:r>
            <a:r>
              <a:rPr lang="en-US" altLang="en-US" dirty="0" smtClean="0"/>
              <a:t>S</a:t>
            </a:r>
          </a:p>
          <a:p>
            <a:r>
              <a:rPr lang="en-US" altLang="en-US" dirty="0" smtClean="0"/>
              <a:t>If no gain, or gain is less than exclusion, and no 1099-S received,</a:t>
            </a:r>
            <a:r>
              <a:rPr lang="en-US" altLang="en-US" dirty="0" smtClean="0"/>
              <a:t> reporting not required</a:t>
            </a:r>
            <a:endParaRPr lang="en-US" altLang="en-US" dirty="0"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Sale of Main Home</a:t>
            </a:r>
            <a:endParaRPr lang="en-US" alt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8832FD0-9406-4BBD-AB65-27635143E4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3209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If </a:t>
            </a:r>
            <a:r>
              <a:rPr lang="en-US" altLang="en-US" dirty="0"/>
              <a:t>not “main home”</a:t>
            </a:r>
          </a:p>
          <a:p>
            <a:pPr lvl="1"/>
            <a:r>
              <a:rPr lang="en-US" altLang="en-US" dirty="0"/>
              <a:t>No exclusion</a:t>
            </a:r>
          </a:p>
          <a:p>
            <a:pPr lvl="1"/>
            <a:r>
              <a:rPr lang="en-US" altLang="en-US" dirty="0"/>
              <a:t>Any gain is taxable</a:t>
            </a:r>
          </a:p>
          <a:p>
            <a:pPr lvl="1"/>
            <a:r>
              <a:rPr lang="en-US" altLang="en-US" dirty="0"/>
              <a:t>Any loss is not deductible</a:t>
            </a:r>
          </a:p>
          <a:p>
            <a:r>
              <a:rPr lang="en-US" altLang="en-US" dirty="0"/>
              <a:t>Residences that have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never</a:t>
            </a:r>
            <a:r>
              <a:rPr lang="en-US" altLang="en-US" dirty="0" smtClean="0"/>
              <a:t> </a:t>
            </a:r>
            <a:r>
              <a:rPr lang="en-US" altLang="en-US" dirty="0"/>
              <a:t>been rented out or used in a business are in </a:t>
            </a:r>
            <a:r>
              <a:rPr lang="en-US" altLang="en-US" dirty="0" smtClean="0"/>
              <a:t>scope</a:t>
            </a:r>
          </a:p>
          <a:p>
            <a:pPr lvl="1"/>
            <a:r>
              <a:rPr lang="en-US" altLang="en-US" dirty="0" smtClean="0"/>
              <a:t>Can be</a:t>
            </a:r>
            <a:r>
              <a:rPr lang="en-US" altLang="en-US" dirty="0" smtClean="0"/>
              <a:t> inherited </a:t>
            </a:r>
            <a:r>
              <a:rPr lang="en-US" altLang="en-US" dirty="0" smtClean="0"/>
              <a:t>residence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Sale of Other Personal Residence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B6A1E5B-64C5-4F96-BE26-97A40DAE5C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28003" name="Content Placeholder 2"/>
          <p:cNvSpPr>
            <a:spLocks noGrp="1"/>
          </p:cNvSpPr>
          <p:nvPr>
            <p:ph sz="quarter" idx="12"/>
          </p:nvPr>
        </p:nvSpPr>
        <p:spPr>
          <a:xfrm>
            <a:off x="1278833" y="1761432"/>
            <a:ext cx="9753600" cy="4182167"/>
          </a:xfrm>
        </p:spPr>
        <p:txBody>
          <a:bodyPr>
            <a:normAutofit/>
          </a:bodyPr>
          <a:lstStyle/>
          <a:p>
            <a:r>
              <a:rPr lang="en-US" altLang="en-US" dirty="0"/>
              <a:t>Purchase </a:t>
            </a:r>
            <a:r>
              <a:rPr lang="en-US" altLang="en-US" dirty="0" smtClean="0"/>
              <a:t>price </a:t>
            </a:r>
            <a:r>
              <a:rPr lang="en-US" altLang="en-US" dirty="0"/>
              <a:t>of </a:t>
            </a:r>
            <a:r>
              <a:rPr lang="en-US" altLang="en-US" dirty="0" smtClean="0"/>
              <a:t>property</a:t>
            </a:r>
            <a:endParaRPr lang="en-US" altLang="en-US" dirty="0"/>
          </a:p>
          <a:p>
            <a:pPr lvl="1"/>
            <a:r>
              <a:rPr lang="en-US" altLang="en-US" dirty="0" smtClean="0"/>
              <a:t>Add fees and expenses paid at </a:t>
            </a:r>
            <a:r>
              <a:rPr lang="en-US" altLang="en-US" dirty="0" smtClean="0"/>
              <a:t>purchase</a:t>
            </a:r>
            <a:endParaRPr lang="en-US" altLang="en-US" dirty="0"/>
          </a:p>
          <a:p>
            <a:pPr lvl="2"/>
            <a:r>
              <a:rPr lang="en-US" altLang="en-US" dirty="0"/>
              <a:t>Legal fees, recording fees, transfer fees, title insurance etc.</a:t>
            </a:r>
          </a:p>
          <a:p>
            <a:pPr lvl="2"/>
            <a:r>
              <a:rPr lang="en-US" altLang="en-US" dirty="0"/>
              <a:t>Financing fees and costs for financing are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not</a:t>
            </a:r>
            <a:r>
              <a:rPr lang="en-US" altLang="en-US" dirty="0" smtClean="0"/>
              <a:t> </a:t>
            </a:r>
            <a:r>
              <a:rPr lang="en-US" altLang="en-US" dirty="0" smtClean="0"/>
              <a:t>included</a:t>
            </a:r>
          </a:p>
          <a:p>
            <a:pPr lvl="1"/>
            <a:r>
              <a:rPr lang="en-US" altLang="en-US" dirty="0" smtClean="0"/>
              <a:t>Add improvements</a:t>
            </a:r>
            <a:endParaRPr lang="en-US" altLang="en-US" dirty="0"/>
          </a:p>
          <a:p>
            <a:pPr lvl="1">
              <a:buFont typeface="Wingdings" charset="2"/>
              <a:buChar char="Ø"/>
            </a:pPr>
            <a:r>
              <a:rPr lang="en-US" altLang="en-US" dirty="0"/>
              <a:t>Refer to Pub 523 Selling your </a:t>
            </a:r>
            <a:r>
              <a:rPr lang="en-US" altLang="en-US" dirty="0" smtClean="0"/>
              <a:t>Home for other adjustments to basis</a:t>
            </a:r>
            <a:endParaRPr lang="en-US" altLang="en-US" dirty="0"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Determining Cost Basis</a:t>
            </a:r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9753600" y="1266579"/>
            <a:ext cx="1828800" cy="40011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000" b="1" dirty="0" smtClean="0"/>
              <a:t>Pub 523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653579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FFE8249-01E7-4BE4-B589-96290881CC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2800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Plus cost of</a:t>
            </a:r>
            <a:r>
              <a:rPr lang="en-US" altLang="en-US" dirty="0" smtClean="0"/>
              <a:t> improvements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Includes </a:t>
            </a:r>
            <a:r>
              <a:rPr lang="en-US" altLang="en-US" dirty="0"/>
              <a:t>repairs done as part of larger </a:t>
            </a:r>
            <a:r>
              <a:rPr lang="en-US" altLang="en-US" dirty="0" smtClean="0"/>
              <a:t>improvement, e.g. painting exterior after adding a room</a:t>
            </a:r>
          </a:p>
          <a:p>
            <a:pPr lvl="1"/>
            <a:r>
              <a:rPr lang="en-US" altLang="en-US" dirty="0" smtClean="0"/>
              <a:t>Open to page in NTTC-modified Pub 4012 to review examples of improvements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Determining Cost Basis</a:t>
            </a:r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8686800" y="1266579"/>
            <a:ext cx="2895600" cy="40011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/>
              <a:t>NTTC-modified Pub 4012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069750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F269D55-F911-4D47-92C3-BED93301BC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2800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Items that cannot be included in cost basis</a:t>
            </a:r>
          </a:p>
          <a:p>
            <a:pPr lvl="1"/>
            <a:r>
              <a:rPr lang="en-US" altLang="en-US" dirty="0"/>
              <a:t>Repairs </a:t>
            </a:r>
          </a:p>
          <a:p>
            <a:pPr lvl="2"/>
            <a:r>
              <a:rPr lang="en-US" altLang="en-US" dirty="0" smtClean="0"/>
              <a:t>Routine painting</a:t>
            </a:r>
            <a:endParaRPr lang="en-US" altLang="en-US" dirty="0"/>
          </a:p>
          <a:p>
            <a:pPr lvl="2"/>
            <a:r>
              <a:rPr lang="en-US" altLang="en-US" dirty="0"/>
              <a:t>Fixing roof leaks</a:t>
            </a:r>
          </a:p>
          <a:p>
            <a:pPr lvl="1"/>
            <a:r>
              <a:rPr lang="en-US" altLang="en-US" dirty="0"/>
              <a:t>Improvement later replaced</a:t>
            </a:r>
          </a:p>
          <a:p>
            <a:pPr lvl="2"/>
            <a:r>
              <a:rPr lang="en-US" altLang="en-US" dirty="0"/>
              <a:t>If you </a:t>
            </a:r>
            <a:r>
              <a:rPr lang="en-US" altLang="en-US" dirty="0" smtClean="0"/>
              <a:t>re-roof twice</a:t>
            </a:r>
            <a:r>
              <a:rPr lang="en-US" altLang="en-US" dirty="0"/>
              <a:t>, only last </a:t>
            </a:r>
            <a:r>
              <a:rPr lang="en-US" altLang="en-US" dirty="0" smtClean="0"/>
              <a:t>roof can </a:t>
            </a:r>
            <a:r>
              <a:rPr lang="en-US" altLang="en-US" dirty="0"/>
              <a:t>be included</a:t>
            </a:r>
          </a:p>
          <a:p>
            <a:pPr lvl="2"/>
            <a:endParaRPr lang="en-US" altLang="en-US" dirty="0"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Determining Cost Basis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162454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56A41BA-99AC-4099-A0CB-461BA8D721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2800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Determine the gain (or loss)</a:t>
            </a:r>
          </a:p>
          <a:p>
            <a:pPr lvl="1"/>
            <a:r>
              <a:rPr lang="en-US" altLang="en-US" dirty="0"/>
              <a:t>Amount realized on sale</a:t>
            </a:r>
          </a:p>
          <a:p>
            <a:pPr lvl="1"/>
            <a:r>
              <a:rPr lang="en-US" altLang="en-US" dirty="0"/>
              <a:t>Less cost basis</a:t>
            </a:r>
          </a:p>
          <a:p>
            <a:r>
              <a:rPr lang="en-US" altLang="en-US" dirty="0" smtClean="0"/>
              <a:t>Taxpayer</a:t>
            </a:r>
            <a:r>
              <a:rPr lang="en-US" altLang="en-US" dirty="0" smtClean="0"/>
              <a:t> must provide </a:t>
            </a:r>
            <a:r>
              <a:rPr lang="en-US" altLang="en-US" dirty="0"/>
              <a:t>sale price and cost basis information</a:t>
            </a:r>
          </a:p>
          <a:p>
            <a:pPr lvl="1"/>
            <a:r>
              <a:rPr lang="en-US" altLang="en-US" dirty="0"/>
              <a:t>Remember inherited property basis </a:t>
            </a:r>
            <a:r>
              <a:rPr lang="en-US" altLang="en-US" dirty="0" smtClean="0"/>
              <a:t>rules (see comprehensive topics at the end of this lesson)</a:t>
            </a:r>
            <a:endParaRPr lang="en-US" altLang="en-US" dirty="0"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Determining Gain on Sale</a:t>
            </a:r>
            <a:endParaRPr lang="en-US" alt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B7CF569-0139-4ACC-A4C9-35018CD6F0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John purchased a condo in 2004 and lived in it until 2017 (when he put it up for sale)</a:t>
            </a:r>
          </a:p>
          <a:p>
            <a:r>
              <a:rPr lang="en-US" altLang="en-US" dirty="0"/>
              <a:t>Jane was divorced in 2005 and has lived in her home since then until</a:t>
            </a:r>
          </a:p>
          <a:p>
            <a:r>
              <a:rPr lang="en-US" altLang="en-US" dirty="0"/>
              <a:t>John and Jane married in 2016 and began living together in Jane’s home</a:t>
            </a:r>
          </a:p>
          <a:p>
            <a:r>
              <a:rPr lang="en-US" altLang="en-US" dirty="0"/>
              <a:t>John sold his condo in 2018 for a $300,000 gain</a:t>
            </a:r>
          </a:p>
          <a:p>
            <a:r>
              <a:rPr lang="en-US" altLang="en-US" dirty="0"/>
              <a:t>Does John qualify to exclude the gain if MFJ?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Sale of Home </a:t>
            </a:r>
            <a:r>
              <a:rPr lang="en-US" altLang="en-US" dirty="0" smtClean="0"/>
              <a:t>Quiz 1</a:t>
            </a:r>
            <a:endParaRPr lang="en-US" alt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65F50EC-B30C-4869-B8B2-4B5160708D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Does John qualify to exclude the gain if MFJ?</a:t>
            </a:r>
          </a:p>
          <a:p>
            <a:pPr lvl="1"/>
            <a:r>
              <a:rPr lang="en-US" altLang="en-US"/>
              <a:t>Ownership test – yes, owned since 2004</a:t>
            </a:r>
          </a:p>
          <a:p>
            <a:pPr lvl="1"/>
            <a:r>
              <a:rPr lang="en-US" altLang="en-US"/>
              <a:t>Use test – yes for John; but was not Jane’s main home for 2 years during 5 years preceding sale </a:t>
            </a:r>
          </a:p>
          <a:p>
            <a:pPr lvl="1"/>
            <a:r>
              <a:rPr lang="en-US" altLang="en-US"/>
              <a:t>So can exclude up to $250,000 only</a:t>
            </a:r>
            <a:endParaRPr lang="en-US" altLang="en-US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Sale of Home </a:t>
            </a:r>
            <a:r>
              <a:rPr lang="en-US" altLang="en-US" dirty="0" smtClean="0"/>
              <a:t>Quiz 1 </a:t>
            </a:r>
            <a:r>
              <a:rPr lang="en-US" altLang="en-US" dirty="0"/>
              <a:t>Answer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E14D741-69DF-4C83-AACE-7E8DB5E039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72C349-D014-4633-AD31-112E8BCED269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these be added to basis?</a:t>
            </a:r>
          </a:p>
          <a:p>
            <a:r>
              <a:rPr lang="en-US" dirty="0" smtClean="0"/>
              <a:t>Kitchen remodel?</a:t>
            </a:r>
          </a:p>
          <a:p>
            <a:r>
              <a:rPr lang="en-US" dirty="0" smtClean="0"/>
              <a:t>Fixing a leaky pipe?</a:t>
            </a:r>
          </a:p>
          <a:p>
            <a:r>
              <a:rPr lang="en-US" dirty="0" smtClean="0"/>
              <a:t>New roof?</a:t>
            </a:r>
          </a:p>
          <a:p>
            <a:r>
              <a:rPr lang="en-US" dirty="0" smtClean="0"/>
              <a:t>2nd new roof?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Home Basis Quiz 2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72200" y="38862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0" y="2514600"/>
            <a:ext cx="914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72200" y="32004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00600" y="4648200"/>
            <a:ext cx="502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cs typeface="Calibri" panose="020F0502020204030204" pitchFamily="34" charset="0"/>
              </a:rPr>
              <a:t>Remove cost of 1</a:t>
            </a:r>
            <a:r>
              <a:rPr lang="en-US" altLang="en-US" sz="2800" baseline="30000" dirty="0">
                <a:solidFill>
                  <a:srgbClr val="0000FF"/>
                </a:solidFill>
                <a:cs typeface="Calibri" panose="020F0502020204030204" pitchFamily="34" charset="0"/>
              </a:rPr>
              <a:t>st</a:t>
            </a:r>
            <a:r>
              <a:rPr lang="en-US" altLang="en-US" sz="2800" dirty="0">
                <a:solidFill>
                  <a:srgbClr val="0000FF"/>
                </a:solidFill>
                <a:cs typeface="Calibri" panose="020F0502020204030204" pitchFamily="34" charset="0"/>
              </a:rPr>
              <a:t>, add 2</a:t>
            </a:r>
            <a:r>
              <a:rPr lang="en-US" altLang="en-US" sz="2800" baseline="30000" dirty="0">
                <a:solidFill>
                  <a:srgbClr val="0000FF"/>
                </a:solidFill>
                <a:cs typeface="Calibri" panose="020F0502020204030204" pitchFamily="34" charset="0"/>
              </a:rPr>
              <a:t>nd</a:t>
            </a:r>
            <a:endParaRPr lang="en-US" altLang="en-US" sz="2800" dirty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CCEB744-CFB5-498A-8BBE-7A37E79B21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6391" name="Content Placeholder 2"/>
          <p:cNvSpPr>
            <a:spLocks noGrp="1"/>
          </p:cNvSpPr>
          <p:nvPr>
            <p:ph sz="quarter" idx="12"/>
          </p:nvPr>
        </p:nvSpPr>
        <p:spPr>
          <a:xfrm>
            <a:off x="1095431" y="1981200"/>
            <a:ext cx="9753600" cy="4023360"/>
          </a:xfrm>
        </p:spPr>
        <p:txBody>
          <a:bodyPr>
            <a:normAutofit/>
          </a:bodyPr>
          <a:lstStyle/>
          <a:p>
            <a:r>
              <a:rPr lang="en-US" altLang="en-US" dirty="0"/>
              <a:t>Question 9 in Income </a:t>
            </a:r>
            <a:r>
              <a:rPr lang="en-US" altLang="en-US" dirty="0" smtClean="0"/>
              <a:t>section:</a:t>
            </a:r>
            <a:endParaRPr lang="en-US" altLang="en-US" dirty="0"/>
          </a:p>
          <a:p>
            <a:pPr marL="576247" lvl="1" indent="0">
              <a:buNone/>
            </a:pPr>
            <a:r>
              <a:rPr lang="en-US" dirty="0" smtClean="0"/>
              <a:t>9</a:t>
            </a:r>
            <a:r>
              <a:rPr lang="en-US" dirty="0"/>
              <a:t>. (A) Income (or loss) from the sale of Stocks, Bonds or Real Estate? (including your home) (Forms 1099-S,1099-B)</a:t>
            </a:r>
            <a:endParaRPr lang="en-US" altLang="en-US" dirty="0"/>
          </a:p>
          <a:p>
            <a:pPr lvl="1"/>
            <a:r>
              <a:rPr lang="en-US" altLang="en-US" dirty="0" smtClean="0"/>
              <a:t>Home </a:t>
            </a:r>
            <a:r>
              <a:rPr lang="en-US" altLang="en-US" dirty="0"/>
              <a:t>can be a second home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Exclusion of canceled debt income expired 12/31/17 and is out of scope this tax season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Interview 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B407D6D-6A80-4D63-82D0-F17973F54B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72C349-D014-4633-AD31-112E8BCED269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115717" name="Content Placeholder 6"/>
          <p:cNvSpPr>
            <a:spLocks noGrp="1"/>
          </p:cNvSpPr>
          <p:nvPr>
            <p:ph sz="quarter" idx="12"/>
          </p:nvPr>
        </p:nvSpPr>
        <p:spPr>
          <a:xfrm>
            <a:off x="1278832" y="1761432"/>
            <a:ext cx="9846367" cy="4410767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E</a:t>
            </a:r>
            <a:r>
              <a:rPr lang="en-US" altLang="en-US" dirty="0" smtClean="0"/>
              <a:t>nter </a:t>
            </a:r>
            <a:r>
              <a:rPr lang="en-US" altLang="en-US" dirty="0" smtClean="0"/>
              <a:t>as</a:t>
            </a:r>
            <a:r>
              <a:rPr lang="en-US" altLang="en-US" dirty="0" smtClean="0"/>
              <a:t> capital </a:t>
            </a:r>
            <a:r>
              <a:rPr lang="en-US" altLang="en-US" dirty="0" smtClean="0"/>
              <a:t>gain transaction and select appropriate adjustment code</a:t>
            </a:r>
          </a:p>
          <a:p>
            <a:pPr lvl="1"/>
            <a:r>
              <a:rPr lang="en-US" altLang="en-US" dirty="0" smtClean="0"/>
              <a:t>To claim exclusion of gain and amount</a:t>
            </a:r>
          </a:p>
          <a:p>
            <a:pPr lvl="1"/>
            <a:r>
              <a:rPr lang="en-US" altLang="en-US" dirty="0" smtClean="0"/>
              <a:t>To remove nondeductible loss and amount</a:t>
            </a:r>
          </a:p>
          <a:p>
            <a:pPr marL="0" indent="0">
              <a:buNone/>
            </a:pPr>
            <a:r>
              <a:rPr lang="en-US" altLang="en-US" sz="3300" dirty="0" smtClean="0"/>
              <a:t>OR</a:t>
            </a:r>
          </a:p>
          <a:p>
            <a:r>
              <a:rPr lang="en-US" altLang="en-US" dirty="0" smtClean="0"/>
              <a:t>Use TaxSlayer Sale of Home Worksheet</a:t>
            </a:r>
          </a:p>
          <a:p>
            <a:pPr lvl="1"/>
            <a:r>
              <a:rPr lang="en-US" dirty="0" smtClean="0"/>
              <a:t>See Pub 4012 Tab D for use of this worksheet</a:t>
            </a:r>
          </a:p>
          <a:p>
            <a:pPr lvl="1"/>
            <a:r>
              <a:rPr lang="en-US" altLang="en-US" dirty="0" smtClean="0"/>
              <a:t>Can be used to detail the various costs and improvements</a:t>
            </a:r>
          </a:p>
          <a:p>
            <a:pPr lvl="1"/>
            <a:r>
              <a:rPr lang="en-US" altLang="en-US" dirty="0" smtClean="0"/>
              <a:t>Not required and will not be transmitted to IRS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Sale of Main Home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825986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8F79387-8434-4569-872A-94A6E0C620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13414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Verify that gross amount reported on 1099-S and Schedule D match</a:t>
            </a:r>
          </a:p>
          <a:p>
            <a:pPr lvl="1"/>
            <a:r>
              <a:rPr lang="en-US" altLang="en-US" dirty="0" smtClean="0"/>
              <a:t>IRS matches the 1099-S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Selling expenses are added to basis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Quality Review: Sale of Real Estate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8691EEF-2AAE-49EC-A366-1CD5378B81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13107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Confirm all tests met if claiming exclusion of gain from sale of main home</a:t>
            </a:r>
          </a:p>
          <a:p>
            <a:r>
              <a:rPr lang="en-US" altLang="en-US" dirty="0"/>
              <a:t>Confirm no losses</a:t>
            </a:r>
            <a:r>
              <a:rPr lang="en-US" altLang="en-US" dirty="0" smtClean="0"/>
              <a:t> claimed </a:t>
            </a:r>
            <a:r>
              <a:rPr lang="en-US" altLang="en-US" dirty="0"/>
              <a:t>on personal assets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Quality Review: </a:t>
            </a:r>
            <a:r>
              <a:rPr lang="en-US" dirty="0" smtClean="0"/>
              <a:t>Sale </a:t>
            </a:r>
            <a:r>
              <a:rPr lang="en-US" dirty="0"/>
              <a:t>of Real Estate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Topics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0" y="6265863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265863"/>
            <a:ext cx="93662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158810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363FAE6-206E-42AC-9E4A-E2C9B95210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12390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Basis in surviving spouse’s hands (if survivor now 100% owner)</a:t>
            </a:r>
          </a:p>
          <a:p>
            <a:r>
              <a:rPr lang="en-US" altLang="en-US" dirty="0"/>
              <a:t>Depends on whether separate property or community property</a:t>
            </a:r>
            <a:endParaRPr lang="en-US" altLang="en-US" dirty="0" smtClean="0"/>
          </a:p>
          <a:p>
            <a:r>
              <a:rPr lang="en-US" altLang="en-US" dirty="0" smtClean="0"/>
              <a:t>L</a:t>
            </a:r>
            <a:r>
              <a:rPr lang="en-US" altLang="en-US" dirty="0" smtClean="0"/>
              <a:t>egal </a:t>
            </a:r>
            <a:r>
              <a:rPr lang="en-US" altLang="en-US" dirty="0" smtClean="0"/>
              <a:t>determination that taxpayer must provide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Basis for Surviving </a:t>
            </a:r>
            <a:r>
              <a:rPr lang="en-US" altLang="en-US" dirty="0"/>
              <a:t>Spouse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142904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9E2FA74-39C6-4B28-A216-9D80060F88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Unmarried surviving spouse can claim exclusion up to $500,000</a:t>
            </a:r>
          </a:p>
          <a:p>
            <a:pPr lvl="1"/>
            <a:r>
              <a:rPr lang="en-US" dirty="0"/>
              <a:t>Sale must occur no later than two years after date of spouse’s death</a:t>
            </a:r>
          </a:p>
          <a:p>
            <a:pPr lvl="1"/>
            <a:r>
              <a:rPr lang="en-US" dirty="0"/>
              <a:t>The Married Taxpayer conditions were met immediately before the death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Special Rule </a:t>
            </a:r>
            <a:r>
              <a:rPr lang="en-US" altLang="en-US" dirty="0"/>
              <a:t>for Surviving Spouse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692283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53D76F0-62E9-4893-93D1-A9F4565223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12697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Reduced exclusion may be possible</a:t>
            </a:r>
          </a:p>
          <a:p>
            <a:pPr lvl="1"/>
            <a:r>
              <a:rPr lang="en-US" altLang="en-US" dirty="0"/>
              <a:t>If  ownership or use tests not met due to</a:t>
            </a:r>
          </a:p>
          <a:p>
            <a:pPr lvl="2"/>
            <a:r>
              <a:rPr lang="en-US" altLang="en-US" dirty="0"/>
              <a:t>Change of employment</a:t>
            </a:r>
          </a:p>
          <a:p>
            <a:pPr lvl="2"/>
            <a:r>
              <a:rPr lang="en-US" altLang="en-US" dirty="0"/>
              <a:t>Unforeseen circumstances (e.g. health)</a:t>
            </a:r>
          </a:p>
          <a:p>
            <a:r>
              <a:rPr lang="en-US" altLang="en-US" dirty="0"/>
              <a:t>Return </a:t>
            </a:r>
            <a:r>
              <a:rPr lang="en-US" altLang="en-US" dirty="0" smtClean="0"/>
              <a:t>eligible for reduced exclusion is </a:t>
            </a:r>
            <a:r>
              <a:rPr lang="en-US" altLang="en-US" b="1" dirty="0"/>
              <a:t>out of scope</a:t>
            </a:r>
          </a:p>
          <a:p>
            <a:pPr lvl="1"/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Exclusion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337498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881A1B6-B514-4C77-83ED-FEC0875D18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12083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Special rules for military, intelligence and Peace Corp </a:t>
            </a:r>
            <a:r>
              <a:rPr lang="en-US" altLang="en-US" dirty="0" smtClean="0"/>
              <a:t>personnel</a:t>
            </a:r>
          </a:p>
          <a:p>
            <a:pPr lvl="1"/>
            <a:r>
              <a:rPr lang="en-US" altLang="en-US" dirty="0" smtClean="0"/>
              <a:t>Suspension </a:t>
            </a:r>
            <a:r>
              <a:rPr lang="en-US" altLang="en-US" dirty="0"/>
              <a:t>of 5-yr </a:t>
            </a:r>
            <a:r>
              <a:rPr lang="en-US" altLang="en-US" dirty="0" smtClean="0"/>
              <a:t>test period</a:t>
            </a:r>
            <a:endParaRPr lang="en-US" altLang="en-US" dirty="0"/>
          </a:p>
          <a:p>
            <a:pPr lvl="1"/>
            <a:r>
              <a:rPr lang="en-US" altLang="en-US" dirty="0"/>
              <a:t>See Pub </a:t>
            </a:r>
            <a:r>
              <a:rPr lang="en-US" altLang="en-US" dirty="0" smtClean="0"/>
              <a:t>523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Suspension of 5-year Test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145336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597965B-D89C-493D-96E2-252429C86B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135175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eaLnBrk="1" hangingPunct="1"/>
            <a:r>
              <a:rPr lang="en-US" altLang="en-US" sz="2400" u="sng" dirty="0">
                <a:hlinkClick r:id="rId3"/>
              </a:rPr>
              <a:t>FAQs - Capital Gains, Losses/Sale of Home</a:t>
            </a:r>
            <a:endParaRPr lang="en-US" altLang="en-US" sz="2400" dirty="0"/>
          </a:p>
          <a:p>
            <a:pPr eaLnBrk="1" hangingPunct="1"/>
            <a:r>
              <a:rPr lang="en-US" altLang="en-US" sz="2400" u="sng" dirty="0">
                <a:hlinkClick r:id="rId4"/>
              </a:rPr>
              <a:t>Tax Trails - Capital Gains and Losses</a:t>
            </a:r>
            <a:endParaRPr lang="en-US" altLang="en-US" sz="2400" dirty="0"/>
          </a:p>
          <a:p>
            <a:pPr eaLnBrk="1" hangingPunct="1"/>
            <a:r>
              <a:rPr lang="en-US" altLang="en-US" sz="2400" u="sng" dirty="0">
                <a:hlinkClick r:id="rId5"/>
              </a:rPr>
              <a:t>Tax Trails - Ten Important Facts About Capital Gains and Losses</a:t>
            </a:r>
            <a:endParaRPr lang="en-US" altLang="en-US" sz="2400" dirty="0"/>
          </a:p>
          <a:p>
            <a:pPr eaLnBrk="1" hangingPunct="1"/>
            <a:r>
              <a:rPr lang="en-US" altLang="en-US" sz="2400" u="sng" dirty="0">
                <a:hlinkClick r:id="rId6"/>
              </a:rPr>
              <a:t>Tax Tip - Sale of Residence - Real Estate Tax Tips</a:t>
            </a:r>
            <a:endParaRPr lang="en-US" altLang="en-US" sz="2400" u="sng" dirty="0"/>
          </a:p>
          <a:p>
            <a:pPr eaLnBrk="1" hangingPunct="1"/>
            <a:r>
              <a:rPr lang="en-US" altLang="en-US" sz="2400" u="sng" dirty="0">
                <a:hlinkClick r:id="rId7"/>
              </a:rPr>
              <a:t>Publication 523 – Selling Your Home</a:t>
            </a:r>
            <a:endParaRPr lang="en-US" altLang="en-US" sz="2400" dirty="0"/>
          </a:p>
          <a:p>
            <a:pPr eaLnBrk="1" hangingPunct="1"/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Additional Help At IRS.gov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 of Personal Residence</a:t>
            </a:r>
            <a:endParaRPr lang="en-US" dirty="0"/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242096" y="1437736"/>
            <a:ext cx="4670289" cy="467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864261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23207B6-C309-4F5A-9E71-28218FD8B2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72C349-D014-4633-AD31-112E8BCED269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13668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Question to determine exclusion</a:t>
            </a:r>
          </a:p>
          <a:p>
            <a:pPr lvl="1"/>
            <a:r>
              <a:rPr lang="en-US" altLang="en-US" smtClean="0"/>
              <a:t>Ever rented out or claimed home office? out of scope</a:t>
            </a:r>
          </a:p>
          <a:p>
            <a:pPr lvl="1"/>
            <a:r>
              <a:rPr lang="en-US" altLang="en-US" smtClean="0"/>
              <a:t>How long owned? </a:t>
            </a:r>
          </a:p>
          <a:p>
            <a:pPr lvl="1"/>
            <a:r>
              <a:rPr lang="en-US" altLang="en-US" smtClean="0"/>
              <a:t>Used as main residence? How long? </a:t>
            </a:r>
          </a:p>
          <a:p>
            <a:pPr lvl="1"/>
            <a:r>
              <a:rPr lang="en-US" altLang="en-US" smtClean="0"/>
              <a:t>Does taxpayer have net sales price?</a:t>
            </a:r>
          </a:p>
          <a:p>
            <a:pPr lvl="1"/>
            <a:r>
              <a:rPr lang="en-US" altLang="en-US" smtClean="0"/>
              <a:t>Does taxpayer have cost basis? information including improvements to the property?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Sale of Principal Residence (“Main Home”)</a:t>
            </a:r>
            <a:endParaRPr lang="en-US" alt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81CFC18-0218-4BCD-BAE0-0D23F4258D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Home is a non-investment asset </a:t>
            </a:r>
          </a:p>
          <a:p>
            <a:pPr lvl="1"/>
            <a:r>
              <a:rPr lang="en-US" altLang="en-US" dirty="0"/>
              <a:t>Capital asset for gains</a:t>
            </a:r>
          </a:p>
          <a:p>
            <a:pPr lvl="1"/>
            <a:r>
              <a:rPr lang="en-US" altLang="en-US" dirty="0"/>
              <a:t>Personal asset for losses </a:t>
            </a:r>
          </a:p>
          <a:p>
            <a:pPr lvl="2"/>
            <a:r>
              <a:rPr lang="en-US" altLang="en-US" dirty="0" smtClean="0"/>
              <a:t>Not deductible</a:t>
            </a:r>
            <a:endParaRPr lang="en-US" altLang="en-US" dirty="0"/>
          </a:p>
          <a:p>
            <a:r>
              <a:rPr lang="en-US" altLang="en-US" dirty="0"/>
              <a:t>Government is a profits-only </a:t>
            </a:r>
            <a:r>
              <a:rPr lang="en-US" altLang="en-US" dirty="0" smtClean="0"/>
              <a:t>partner</a:t>
            </a:r>
            <a:endParaRPr lang="en-US" alt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 as a Capital Asset</a:t>
            </a:r>
            <a:endParaRPr lang="en-US" alt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AD97148-5855-4E82-8585-58E94C5A08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1673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Where taxpayer lives most of the time</a:t>
            </a:r>
          </a:p>
          <a:p>
            <a:r>
              <a:rPr lang="en-US" altLang="en-US" dirty="0"/>
              <a:t>Can be </a:t>
            </a:r>
            <a:r>
              <a:rPr lang="en-US" altLang="en-US" dirty="0" smtClean="0"/>
              <a:t>house, houseboat</a:t>
            </a:r>
            <a:r>
              <a:rPr lang="en-US" altLang="en-US" dirty="0"/>
              <a:t>, mobile home, condo or co-op</a:t>
            </a:r>
          </a:p>
          <a:p>
            <a:r>
              <a:rPr lang="en-US" altLang="en-US" dirty="0"/>
              <a:t>Must have cooking, sleeping and bathroom facilities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Home Defined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DB349B7-92A6-49E2-BF43-C3A0E5C056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13671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/>
              <a:t>If more than one home, main home is one taxpayer lives in most of the time</a:t>
            </a:r>
          </a:p>
          <a:p>
            <a:r>
              <a:rPr lang="en-US" altLang="en-US"/>
              <a:t>Taxpayer cannot simply “choose”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</a:t>
            </a:r>
            <a:r>
              <a:rPr lang="en-US" dirty="0" smtClean="0"/>
              <a:t>Home Defined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4F2E09F-65C3-4E89-A124-6DCDEB8F69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1469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Exclusion of gain</a:t>
            </a:r>
          </a:p>
          <a:p>
            <a:pPr lvl="1"/>
            <a:r>
              <a:rPr lang="en-US" altLang="en-US" dirty="0"/>
              <a:t>Up to $250,000 ($500,000 MFJ)</a:t>
            </a:r>
          </a:p>
          <a:p>
            <a:pPr lvl="1"/>
            <a:r>
              <a:rPr lang="en-US" altLang="en-US" dirty="0"/>
              <a:t>Must meet both tests:</a:t>
            </a:r>
          </a:p>
          <a:p>
            <a:pPr lvl="2"/>
            <a:r>
              <a:rPr lang="en-US" altLang="en-US" dirty="0"/>
              <a:t>Ownership Test</a:t>
            </a:r>
          </a:p>
          <a:p>
            <a:pPr lvl="2"/>
            <a:r>
              <a:rPr lang="en-US" altLang="en-US" dirty="0"/>
              <a:t>Use </a:t>
            </a:r>
            <a:r>
              <a:rPr lang="en-US" altLang="en-US" dirty="0" smtClean="0"/>
              <a:t>Test</a:t>
            </a:r>
          </a:p>
          <a:p>
            <a:pPr lvl="1"/>
            <a:r>
              <a:rPr lang="en-US" altLang="en-US" dirty="0" smtClean="0"/>
              <a:t>And did not exclude gain on another main home </a:t>
            </a:r>
            <a:r>
              <a:rPr lang="en-US" altLang="en-US" dirty="0"/>
              <a:t>within two years of </a:t>
            </a:r>
            <a:r>
              <a:rPr lang="en-US" altLang="en-US" dirty="0" smtClean="0"/>
              <a:t>the 2018 sale date</a:t>
            </a: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Sale of Main Home</a:t>
            </a:r>
            <a:endParaRPr lang="en-US" alt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87D2E0F-6044-4784-ABA0-12C0412E2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8499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During </a:t>
            </a:r>
            <a:r>
              <a:rPr lang="en-US" altLang="en-US" b="1" dirty="0"/>
              <a:t>5 years </a:t>
            </a:r>
            <a:r>
              <a:rPr lang="en-US" altLang="en-US" dirty="0"/>
              <a:t>ending with date of sale:</a:t>
            </a:r>
          </a:p>
          <a:p>
            <a:pPr lvl="1"/>
            <a:r>
              <a:rPr lang="en-US" altLang="en-US" dirty="0"/>
              <a:t>Ownership test:</a:t>
            </a:r>
          </a:p>
          <a:p>
            <a:pPr lvl="2"/>
            <a:r>
              <a:rPr lang="en-US" altLang="en-US" dirty="0"/>
              <a:t>Owned the home for at least two years </a:t>
            </a:r>
          </a:p>
          <a:p>
            <a:pPr lvl="1"/>
            <a:r>
              <a:rPr lang="en-US" altLang="en-US" dirty="0"/>
              <a:t>Use test:</a:t>
            </a:r>
          </a:p>
          <a:p>
            <a:pPr lvl="2"/>
            <a:r>
              <a:rPr lang="en-US" altLang="en-US" dirty="0"/>
              <a:t>Lived in home as main home for at least two years</a:t>
            </a:r>
          </a:p>
          <a:p>
            <a:r>
              <a:rPr lang="en-US" altLang="en-US" dirty="0"/>
              <a:t>The two-year periods do not have to be continuous nor overlapping </a:t>
            </a:r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Tests for the Exclusion</a:t>
            </a:r>
            <a:endParaRPr lang="en-US" alt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23C9CEF-A20C-4F81-A32B-80FC07ECF7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2186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/>
              <a:t>Special rule</a:t>
            </a:r>
          </a:p>
          <a:p>
            <a:pPr lvl="1"/>
            <a:r>
              <a:rPr lang="en-US" altLang="en-US"/>
              <a:t>Home is considered used as home during short-term absences (even if rented out)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Sale of Main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376682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ISPRING_RESOURCE_PATHS_HASH_PRESENTER" val="c476b7e8681bd63b2a6c91ced3fc1172a194817c"/>
</p:tagLst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a="http://schemas.openxmlformats.org/drawingml/2006/main" xmlns:thm15="http://schemas.microsoft.com/office/thememl/2012/main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1862</Words>
  <Application>Microsoft Macintosh PowerPoint</Application>
  <PresentationFormat>Custom</PresentationFormat>
  <Paragraphs>281</Paragraphs>
  <Slides>29</Slides>
  <Notes>28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2018 Templet</vt:lpstr>
      <vt:lpstr>Sale of Personal Residence</vt:lpstr>
      <vt:lpstr>The Interview </vt:lpstr>
      <vt:lpstr>Sale of Principal Residence (“Main Home”)</vt:lpstr>
      <vt:lpstr>Home as a Capital Asset</vt:lpstr>
      <vt:lpstr>Main Home Defined</vt:lpstr>
      <vt:lpstr>Main Home Defined</vt:lpstr>
      <vt:lpstr>Sale of Main Home</vt:lpstr>
      <vt:lpstr>Tests for the Exclusion</vt:lpstr>
      <vt:lpstr>Sale of Main Home</vt:lpstr>
      <vt:lpstr>Sale of Main Home – Married Taxpayers</vt:lpstr>
      <vt:lpstr>Sale of Main Home</vt:lpstr>
      <vt:lpstr>Sale of Other Personal Residence</vt:lpstr>
      <vt:lpstr>Determining Cost Basis</vt:lpstr>
      <vt:lpstr>Determining Cost Basis</vt:lpstr>
      <vt:lpstr>Determining Cost Basis</vt:lpstr>
      <vt:lpstr>Determining Gain on Sale</vt:lpstr>
      <vt:lpstr>Sale of Home Quiz 1</vt:lpstr>
      <vt:lpstr>Sale of Home Quiz 1 Answer</vt:lpstr>
      <vt:lpstr>Main Home Basis Quiz 2</vt:lpstr>
      <vt:lpstr>Sale of Main Home Input</vt:lpstr>
      <vt:lpstr>Quality Review: Sale of Real Estate</vt:lpstr>
      <vt:lpstr>Quality Review: Sale of Real Estate</vt:lpstr>
      <vt:lpstr>Comprehensive Topics</vt:lpstr>
      <vt:lpstr>Basis for Surviving Spouse</vt:lpstr>
      <vt:lpstr>Special Rule for Surviving Spouse</vt:lpstr>
      <vt:lpstr>Reduced Exclusion</vt:lpstr>
      <vt:lpstr>Suspension of 5-year Test Period</vt:lpstr>
      <vt:lpstr>Additional Help At IRS.gov</vt:lpstr>
      <vt:lpstr>Sale of Personal Residence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2018-10-08T16:18:40Z</dcterms:created>
  <dcterms:modified xsi:type="dcterms:W3CDTF">2018-10-08T16:52:58Z</dcterms:modified>
</cp:coreProperties>
</file>